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804" r:id="rId1"/>
  </p:sldMasterIdLst>
  <p:notesMasterIdLst>
    <p:notesMasterId r:id="rId31"/>
  </p:notesMasterIdLst>
  <p:sldIdLst>
    <p:sldId id="256" r:id="rId2"/>
    <p:sldId id="271" r:id="rId3"/>
    <p:sldId id="272" r:id="rId4"/>
    <p:sldId id="270" r:id="rId5"/>
    <p:sldId id="285" r:id="rId6"/>
    <p:sldId id="269" r:id="rId7"/>
    <p:sldId id="268" r:id="rId8"/>
    <p:sldId id="278" r:id="rId9"/>
    <p:sldId id="267" r:id="rId10"/>
    <p:sldId id="277" r:id="rId11"/>
    <p:sldId id="276" r:id="rId12"/>
    <p:sldId id="275" r:id="rId13"/>
    <p:sldId id="274" r:id="rId14"/>
    <p:sldId id="280" r:id="rId15"/>
    <p:sldId id="281" r:id="rId16"/>
    <p:sldId id="279" r:id="rId17"/>
    <p:sldId id="286" r:id="rId18"/>
    <p:sldId id="291" r:id="rId19"/>
    <p:sldId id="288" r:id="rId20"/>
    <p:sldId id="289" r:id="rId21"/>
    <p:sldId id="266" r:id="rId22"/>
    <p:sldId id="282" r:id="rId23"/>
    <p:sldId id="290" r:id="rId24"/>
    <p:sldId id="287" r:id="rId25"/>
    <p:sldId id="265" r:id="rId26"/>
    <p:sldId id="263" r:id="rId27"/>
    <p:sldId id="262" r:id="rId28"/>
    <p:sldId id="284" r:id="rId29"/>
    <p:sldId id="261" r:id="rId30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6863" autoAdjust="0"/>
    <p:restoredTop sz="94660"/>
  </p:normalViewPr>
  <p:slideViewPr>
    <p:cSldViewPr>
      <p:cViewPr varScale="1">
        <p:scale>
          <a:sx n="86" d="100"/>
          <a:sy n="86" d="100"/>
        </p:scale>
        <p:origin x="96" y="3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60825E-8FBD-424D-A21A-857969326CBD}" type="datetimeFigureOut">
              <a:rPr lang="th-TH" smtClean="0"/>
              <a:t>27/09/66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8DBF8-BF09-485B-B383-BEAB6F142E5A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0598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E1F584B-BC0A-4EC9-8A9B-BE4B19EE86F2}" type="datetime1">
              <a:rPr lang="th-TH" smtClean="0"/>
              <a:t>27/09/66</a:t>
            </a:fld>
            <a:endParaRPr lang="th-TH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4D2FF8-1DCC-45C8-8547-4D9FA022BE10}" type="datetime1">
              <a:rPr lang="th-TH" smtClean="0"/>
              <a:t>27/09/66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CAA749-02FB-474E-B39B-D32B2DD19534}" type="datetime1">
              <a:rPr lang="th-TH" smtClean="0"/>
              <a:t>27/09/66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E8E83A-F306-45B5-AE01-11A993314429}" type="datetime1">
              <a:rPr lang="th-TH" smtClean="0"/>
              <a:t>27/09/66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DF376-5A87-4AD2-9031-AE9F77078C64}" type="datetime1">
              <a:rPr lang="th-TH" smtClean="0"/>
              <a:t>27/09/66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7002F4-7FFD-48C8-9088-7F420D2342C4}" type="datetime1">
              <a:rPr lang="th-TH" smtClean="0"/>
              <a:t>27/09/66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92A8E1-878C-4A5A-91BD-4194D8D3AC6C}" type="datetime1">
              <a:rPr lang="th-TH" smtClean="0"/>
              <a:t>27/09/66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7BC24F-4C9D-4C30-99A7-B831C4C4996A}" type="datetime1">
              <a:rPr lang="th-TH" smtClean="0"/>
              <a:t>27/09/66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0581E-AFCE-4A71-AD4F-28425B9E5DA0}" type="datetime1">
              <a:rPr lang="th-TH" smtClean="0"/>
              <a:t>27/09/66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CD46F8-7181-4250-96A6-11FDB55575F9}" type="datetime1">
              <a:rPr lang="th-TH" smtClean="0"/>
              <a:t>27/09/66</a:t>
            </a:fld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969768-A0DB-4F97-85A5-5784401B963D}" type="datetime1">
              <a:rPr lang="th-TH" smtClean="0"/>
              <a:t>27/09/66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96A8753-BA43-4B64-95E1-0394B34C0E2F}" type="datetime1">
              <a:rPr lang="th-TH" smtClean="0"/>
              <a:t>27/09/66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EDB9604-6C21-48B9-9102-90424CAF6F5B}" type="slidenum">
              <a:rPr lang="th-TH" smtClean="0"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h-TH" b="1" dirty="0"/>
              <a:t>	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บท</a:t>
            </a:r>
            <a:r>
              <a:rPr lang="th-TH" sz="5400" b="1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ที่ ๘ </a:t>
            </a:r>
            <a:b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th-TH" sz="5400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11960" y="3717032"/>
            <a:ext cx="4396308" cy="2324100"/>
          </a:xfrm>
        </p:spPr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การวางแผน</a:t>
            </a:r>
          </a:p>
          <a:p>
            <a:pPr algn="ctr">
              <a:spcBef>
                <a:spcPts val="0"/>
              </a:spcBef>
            </a:pP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กลยุทธ์ธุรกิจครอบครัว</a:t>
            </a:r>
          </a:p>
        </p:txBody>
      </p:sp>
    </p:spTree>
    <p:extLst>
      <p:ext uri="{BB962C8B-B14F-4D97-AF65-F5344CB8AC3E}">
        <p14:creationId xmlns:p14="http://schemas.microsoft.com/office/powerpoint/2010/main" val="279062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10</a:t>
            </a:fld>
            <a:endParaRPr lang="th-TH"/>
          </a:p>
        </p:txBody>
      </p:sp>
      <p:sp>
        <p:nvSpPr>
          <p:cNvPr id="6" name="Oval 5"/>
          <p:cNvSpPr/>
          <p:nvPr/>
        </p:nvSpPr>
        <p:spPr>
          <a:xfrm>
            <a:off x="539552" y="2204864"/>
            <a:ext cx="2376264" cy="3075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กลยุทธ์การแต่งงาน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Marriage Strategy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101258" y="3284984"/>
            <a:ext cx="1008112" cy="122413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4294812" y="2066105"/>
            <a:ext cx="4381644" cy="3955183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การแต่งงานมีผลต่อความเป็นเจ้าของธุรกิจจึงควรมีข้อกําหนดต่างๆ อาทิ</a:t>
            </a:r>
            <a:endParaRPr lang="en-US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en-US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- </a:t>
            </a: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ข้อกําหนดเกี่ยวกับการเข้ามาทํางานของเขยและสะใภ้</a:t>
            </a:r>
            <a:endParaRPr lang="en-US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- ข้อกําหนดคุณสมบัติของเขยและสะใภ้ที่จะเข้ามาทํางานหรือช่วยงานในธุรกิจครอบครัว </a:t>
            </a:r>
            <a:endParaRPr lang="en-US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- ข้อกําหนดของเขยและสะใภ้ที่เกิดการหย่า หม้ายชายและหญิง</a:t>
            </a:r>
            <a:r>
              <a:rPr lang="th-TH" dirty="0"/>
              <a:t> </a:t>
            </a: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673295" y="1052614"/>
            <a:ext cx="496855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กลยุทธ์การแต่งงาน  (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Marriage Strategy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222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11</a:t>
            </a:fld>
            <a:endParaRPr lang="th-TH"/>
          </a:p>
        </p:txBody>
      </p:sp>
      <p:sp>
        <p:nvSpPr>
          <p:cNvPr id="6" name="Oval 5"/>
          <p:cNvSpPr/>
          <p:nvPr/>
        </p:nvSpPr>
        <p:spPr>
          <a:xfrm>
            <a:off x="594781" y="2132856"/>
            <a:ext cx="2376264" cy="3075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กลยุทธ์บทบาทคู่สมรส</a:t>
            </a:r>
          </a:p>
          <a:p>
            <a:pPr algn="ctr"/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Role of Spouses Strategy)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087446" y="3094791"/>
            <a:ext cx="1008112" cy="11521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4211960" y="1772816"/>
            <a:ext cx="4464496" cy="396044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- ภรรยามีบทบาทในธุรกิจครอบครัวน้อย</a:t>
            </a: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- ภรรยามีบทบาท ในด้านสังคม / แม่บ้าน</a:t>
            </a: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- ระยะแรก มีบทบาท ผู้ร่วมทุน ผู้ร่วมงาน </a:t>
            </a: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และผู้ร่วมบริหาร</a:t>
            </a: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- ธุรกิจประสบความสําเร็จภรรยาจะมี</a:t>
            </a: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บทบาทลดน้อยลง</a:t>
            </a: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- ภรรยามีบทบาท ทางสังคม เพื่อสร้าง </a:t>
            </a: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ภาพลักษณ์ที่ดี</a:t>
            </a: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654518" y="644893"/>
            <a:ext cx="607772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กลยุทธ์บทบาทคู่สมรส  (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Role of Spouses Strategy)</a:t>
            </a:r>
          </a:p>
        </p:txBody>
      </p:sp>
    </p:spTree>
    <p:extLst>
      <p:ext uri="{BB962C8B-B14F-4D97-AF65-F5344CB8AC3E}">
        <p14:creationId xmlns:p14="http://schemas.microsoft.com/office/powerpoint/2010/main" val="406222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12</a:t>
            </a:fld>
            <a:endParaRPr lang="th-TH"/>
          </a:p>
        </p:txBody>
      </p:sp>
      <p:sp>
        <p:nvSpPr>
          <p:cNvPr id="6" name="Oval 5"/>
          <p:cNvSpPr/>
          <p:nvPr/>
        </p:nvSpPr>
        <p:spPr>
          <a:xfrm>
            <a:off x="622403" y="2204864"/>
            <a:ext cx="2376264" cy="3075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กลยุทธ์สืบทอดสายเลือด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Biological Strategy</a:t>
            </a:r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059832" y="3134849"/>
            <a:ext cx="1008112" cy="128831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4129108" y="2334550"/>
            <a:ext cx="4547348" cy="307599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- การสืบทอดธุรกิจที่กําหนดไว้ใน      </a:t>
            </a: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ธรรมนูญของครอบครัว </a:t>
            </a: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- ลูกชายคนโต หรือบุตรธิดา ที่มีความ  </a:t>
            </a: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สามารถ</a:t>
            </a: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- กรณีที่ไม่มีการสืบทอดจะยกให้เป็นสา</a:t>
            </a: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 ธารณกุศล</a:t>
            </a: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611560" y="764704"/>
            <a:ext cx="626469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กลยุทธ์สืบทอดสายเลือด  (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Biological Strategy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222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13</a:t>
            </a:fld>
            <a:endParaRPr lang="th-TH"/>
          </a:p>
        </p:txBody>
      </p:sp>
      <p:sp>
        <p:nvSpPr>
          <p:cNvPr id="6" name="Oval 5"/>
          <p:cNvSpPr/>
          <p:nvPr/>
        </p:nvSpPr>
        <p:spPr>
          <a:xfrm>
            <a:off x="493182" y="2348880"/>
            <a:ext cx="2376264" cy="3075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กลยุทธ์สืบทอดมรดก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Inheritance Strategy</a:t>
            </a:r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129224" y="3429000"/>
            <a:ext cx="1008112" cy="11881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4137336" y="2176702"/>
            <a:ext cx="4366849" cy="3671200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เพื่อเลี่ยงความขัดแย้งของสมาชิกครอบครัวควรกําหนดการสืบทอดมรดกอย่างชัดเจนว่า </a:t>
            </a:r>
            <a:endParaRPr lang="en-US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- ใครเป็นผู้รับมรดก </a:t>
            </a:r>
            <a:endParaRPr lang="en-US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- จะได้มรดกอะไรบ้าง </a:t>
            </a:r>
            <a:endParaRPr lang="en-US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- สัดส่วนเท่าใด </a:t>
            </a:r>
            <a:endParaRPr lang="en-US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- เมื่อไหร่จะได้ </a:t>
            </a:r>
            <a:endParaRPr lang="en-US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- มีข้อกําหนดพิเศษใดบ้างที่จะได้มรดก</a:t>
            </a:r>
            <a:endParaRPr lang="en-US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467544" y="968172"/>
            <a:ext cx="559836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กลยุทธ์สืบทอดมรดก  (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Inheritance Strategy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6222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14</a:t>
            </a:fld>
            <a:endParaRPr lang="th-TH"/>
          </a:p>
        </p:txBody>
      </p:sp>
      <p:sp>
        <p:nvSpPr>
          <p:cNvPr id="6" name="Oval 5"/>
          <p:cNvSpPr/>
          <p:nvPr/>
        </p:nvSpPr>
        <p:spPr>
          <a:xfrm>
            <a:off x="568284" y="2924944"/>
            <a:ext cx="2376264" cy="3075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กลยุทธ์บริหารความขัดแย้ง</a:t>
            </a:r>
            <a:endParaRPr lang="en-US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Conflict Management Strategy</a:t>
            </a:r>
            <a:r>
              <a:rPr 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131840" y="3778867"/>
            <a:ext cx="1008112" cy="13681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4427984" y="2996952"/>
            <a:ext cx="3816424" cy="2736304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ความขัดแย้งกันในครอบครัวเป็นจุดอ่อนสำหรับธุรกิจครอบครัว</a:t>
            </a:r>
          </a:p>
          <a:p>
            <a:pPr algn="just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ดังนั้น การสร้างความเข้าใจกับสมาชิกครอบในครอบครัวเป็นสิ่ง</a:t>
            </a:r>
            <a:r>
              <a:rPr lang="th-TH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จํา</a:t>
            </a: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เป็นเพื่อลดความขัดแย้ง</a:t>
            </a: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568284" y="1003976"/>
            <a:ext cx="753210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กลยุทธ์บริหารความขัดแย้ง  (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Conflict Management Strategy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763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15</a:t>
            </a:fld>
            <a:endParaRPr lang="th-TH"/>
          </a:p>
        </p:txBody>
      </p:sp>
      <p:sp>
        <p:nvSpPr>
          <p:cNvPr id="6" name="Oval 5"/>
          <p:cNvSpPr/>
          <p:nvPr/>
        </p:nvSpPr>
        <p:spPr>
          <a:xfrm>
            <a:off x="575556" y="2467065"/>
            <a:ext cx="2376264" cy="3075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กลยุทธ์การสื่อสาร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Communication Strategy</a:t>
            </a:r>
            <a:r>
              <a:rPr lang="th-TH" dirty="0">
                <a:solidFill>
                  <a:schemeClr val="tx1"/>
                </a:solidFill>
              </a:rPr>
              <a:t>)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113838" y="3607297"/>
            <a:ext cx="1008112" cy="11161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4157462" y="2529803"/>
            <a:ext cx="4158953" cy="331236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เพื่อให้เกิดความเข้าใจกันและกันของสมาชิกในครอบครัว</a:t>
            </a: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ควรมีการสื่อสารผ่านการพบปะ พูดคุย อาจจัดงาน สังสรรค์ในทุกวันสําคัญของครอบครัว เพื่อกระชับความ สัมพันธ์ภายในครอบครัวให้ แนบแน่นยิ่งขึ้น</a:t>
            </a: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607636" y="1244512"/>
            <a:ext cx="581439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กลยุทธ์การสื่อสาร  (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Communication Strategy</a:t>
            </a:r>
            <a:r>
              <a:rPr lang="th-TH" sz="32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694096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16</a:t>
            </a:fld>
            <a:endParaRPr lang="th-TH"/>
          </a:p>
        </p:txBody>
      </p:sp>
      <p:sp>
        <p:nvSpPr>
          <p:cNvPr id="6" name="Oval 5"/>
          <p:cNvSpPr/>
          <p:nvPr/>
        </p:nvSpPr>
        <p:spPr>
          <a:xfrm>
            <a:off x="827584" y="3161314"/>
            <a:ext cx="2376264" cy="3075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แผนฉุกเฉิน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Contingency Strategy</a:t>
            </a:r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407616" y="4069243"/>
            <a:ext cx="1008112" cy="12601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4649096" y="2924944"/>
            <a:ext cx="3816424" cy="3312368"/>
          </a:xfrm>
          <a:prstGeom prst="rect">
            <a:avLst/>
          </a:prstGeom>
          <a:solidFill>
            <a:schemeClr val="bg2"/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ธุรกิจครอบครัวจําเป็นต้องมีแผนฉุกเฉินในสิ่งที่ไม่คาดถึงมาก่อน ได้แก่ </a:t>
            </a:r>
          </a:p>
          <a:p>
            <a:pPr algn="just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- แผนทางกฎหมาย </a:t>
            </a:r>
          </a:p>
          <a:p>
            <a:pPr algn="just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- แผนการบริหาร</a:t>
            </a:r>
          </a:p>
          <a:p>
            <a:pPr algn="just"/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   - แผนการสืบทอดกิจการ</a:t>
            </a:r>
            <a:endParaRPr lang="en-US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791624" y="1268760"/>
            <a:ext cx="4572000" cy="58477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แผนฉุกเฉิน    (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Contingency Strategy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8763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90D9D1-8C1E-4033-B17E-AA9152013D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78B6C9-5D48-4936-B4CA-96B8A3F9B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17</a:t>
            </a:fld>
            <a:endParaRPr lang="th-TH"/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7F69E2B7-50E4-442D-85E7-A7F359A6BE4C}"/>
              </a:ext>
            </a:extLst>
          </p:cNvPr>
          <p:cNvSpPr/>
          <p:nvPr/>
        </p:nvSpPr>
        <p:spPr>
          <a:xfrm>
            <a:off x="647564" y="2636912"/>
            <a:ext cx="7848872" cy="136815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กลยุทธ์ธุรกิจ (</a:t>
            </a:r>
            <a:r>
              <a:rPr lang="en-US" sz="4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Business Strategy)</a:t>
            </a:r>
            <a:endParaRPr lang="th-TH" sz="4400" dirty="0"/>
          </a:p>
        </p:txBody>
      </p:sp>
    </p:spTree>
    <p:extLst>
      <p:ext uri="{BB962C8B-B14F-4D97-AF65-F5344CB8AC3E}">
        <p14:creationId xmlns:p14="http://schemas.microsoft.com/office/powerpoint/2010/main" val="29308154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386368-7722-4878-94CE-D06420A233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15174" y="6297332"/>
            <a:ext cx="3502152" cy="365125"/>
          </a:xfrm>
        </p:spPr>
        <p:txBody>
          <a:bodyPr/>
          <a:lstStyle/>
          <a:p>
            <a:r>
              <a:rPr lang="en-US" dirty="0" err="1"/>
              <a:t>Asst.Prof.Kawinphat</a:t>
            </a:r>
            <a:r>
              <a:rPr lang="en-US" dirty="0"/>
              <a:t>  </a:t>
            </a:r>
            <a:r>
              <a:rPr lang="en-US" dirty="0" err="1"/>
              <a:t>Lertpongmanee</a:t>
            </a:r>
            <a:endParaRPr lang="th-TH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D938573-4D3C-4C32-8A2B-58203C914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18</a:t>
            </a:fld>
            <a:endParaRPr lang="th-TH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4C636553-330C-4FB6-B92D-3F0DCA381B1C}"/>
              </a:ext>
            </a:extLst>
          </p:cNvPr>
          <p:cNvSpPr/>
          <p:nvPr/>
        </p:nvSpPr>
        <p:spPr>
          <a:xfrm>
            <a:off x="1547664" y="894416"/>
            <a:ext cx="4248472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การวิเคราะห์สภาพแวดล้อม</a:t>
            </a:r>
            <a:endParaRPr lang="en-US" sz="3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2E4F7CC-D122-469F-AB64-FD80E53775E6}"/>
              </a:ext>
            </a:extLst>
          </p:cNvPr>
          <p:cNvSpPr/>
          <p:nvPr/>
        </p:nvSpPr>
        <p:spPr>
          <a:xfrm>
            <a:off x="1547664" y="2041195"/>
            <a:ext cx="4248472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การกำหนดทิศทางอนาคต</a:t>
            </a:r>
            <a:endParaRPr lang="en-US" sz="3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A482D3D-CDAA-4DFD-BB9A-5C4138C1B8B7}"/>
              </a:ext>
            </a:extLst>
          </p:cNvPr>
          <p:cNvSpPr/>
          <p:nvPr/>
        </p:nvSpPr>
        <p:spPr>
          <a:xfrm>
            <a:off x="1560715" y="3209755"/>
            <a:ext cx="4248472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กำหนดกลยุทธ์ธุรกิจ</a:t>
            </a:r>
            <a:endParaRPr lang="en-US" sz="3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F0CB981-0D24-495E-87FC-4B9CB57FD51C}"/>
              </a:ext>
            </a:extLst>
          </p:cNvPr>
          <p:cNvSpPr/>
          <p:nvPr/>
        </p:nvSpPr>
        <p:spPr>
          <a:xfrm>
            <a:off x="1593206" y="4302907"/>
            <a:ext cx="4248472" cy="720080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การนำกลยุทธ์ไปสู่การปฎิบัติ</a:t>
            </a:r>
            <a:endParaRPr lang="en-US" sz="3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4C3294-94B5-4305-9951-50CB79E705B0}"/>
              </a:ext>
            </a:extLst>
          </p:cNvPr>
          <p:cNvSpPr/>
          <p:nvPr/>
        </p:nvSpPr>
        <p:spPr>
          <a:xfrm>
            <a:off x="1645004" y="5381414"/>
            <a:ext cx="4248472" cy="72008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การควบคุมและประเมินผล</a:t>
            </a:r>
            <a:endParaRPr lang="en-US" sz="3200" b="1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13" name="Arrow: Down 12">
            <a:extLst>
              <a:ext uri="{FF2B5EF4-FFF2-40B4-BE49-F238E27FC236}">
                <a16:creationId xmlns:a16="http://schemas.microsoft.com/office/drawing/2014/main" id="{B85740E9-34DE-4DFE-8F04-2E4B1FF20F63}"/>
              </a:ext>
            </a:extLst>
          </p:cNvPr>
          <p:cNvSpPr/>
          <p:nvPr/>
        </p:nvSpPr>
        <p:spPr>
          <a:xfrm>
            <a:off x="3491880" y="1668123"/>
            <a:ext cx="648072" cy="319445"/>
          </a:xfrm>
          <a:prstGeom prst="downArrow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0A71D77D-E5A3-4A2C-AF65-29D42DDCF5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4698" y="2814812"/>
            <a:ext cx="725487" cy="34140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6DA2D319-E7D1-4F88-90A9-E7048CC5EF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76999" y="3983372"/>
            <a:ext cx="725487" cy="341406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440728B4-477E-4057-B3C4-F6E8412767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7188" y="5054653"/>
            <a:ext cx="725487" cy="341406"/>
          </a:xfrm>
          <a:prstGeom prst="rect">
            <a:avLst/>
          </a:prstGeom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4EA2876C-A23C-478A-AF61-30880C776112}"/>
              </a:ext>
            </a:extLst>
          </p:cNvPr>
          <p:cNvCxnSpPr>
            <a:stCxn id="12" idx="3"/>
          </p:cNvCxnSpPr>
          <p:nvPr/>
        </p:nvCxnSpPr>
        <p:spPr>
          <a:xfrm>
            <a:off x="5893476" y="5741454"/>
            <a:ext cx="1702860" cy="3490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010526E-A157-441A-8C77-F6955DBAE3F4}"/>
              </a:ext>
            </a:extLst>
          </p:cNvPr>
          <p:cNvCxnSpPr/>
          <p:nvPr/>
        </p:nvCxnSpPr>
        <p:spPr>
          <a:xfrm flipV="1">
            <a:off x="7529704" y="1297954"/>
            <a:ext cx="0" cy="444350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5025EA38-10EC-4BD6-B57E-8CCFA81CD49F}"/>
              </a:ext>
            </a:extLst>
          </p:cNvPr>
          <p:cNvCxnSpPr/>
          <p:nvPr/>
        </p:nvCxnSpPr>
        <p:spPr>
          <a:xfrm flipH="1">
            <a:off x="5893476" y="4662947"/>
            <a:ext cx="163085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AF5F468F-E757-47D5-B006-1627C7C7F77F}"/>
              </a:ext>
            </a:extLst>
          </p:cNvPr>
          <p:cNvCxnSpPr/>
          <p:nvPr/>
        </p:nvCxnSpPr>
        <p:spPr>
          <a:xfrm flipH="1">
            <a:off x="5868144" y="1297954"/>
            <a:ext cx="163085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EF223B9-02A0-47BB-BADD-7018695469C5}"/>
              </a:ext>
            </a:extLst>
          </p:cNvPr>
          <p:cNvCxnSpPr/>
          <p:nvPr/>
        </p:nvCxnSpPr>
        <p:spPr>
          <a:xfrm flipH="1">
            <a:off x="5868144" y="2401235"/>
            <a:ext cx="163085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E30E879C-C632-4FC5-AE78-F6B8F9967B65}"/>
              </a:ext>
            </a:extLst>
          </p:cNvPr>
          <p:cNvCxnSpPr/>
          <p:nvPr/>
        </p:nvCxnSpPr>
        <p:spPr>
          <a:xfrm flipH="1">
            <a:off x="5841678" y="3569795"/>
            <a:ext cx="1630852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0673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2060848"/>
            <a:ext cx="7992888" cy="3540156"/>
          </a:xfrm>
        </p:spPr>
        <p:txBody>
          <a:bodyPr>
            <a:noAutofit/>
          </a:bodyPr>
          <a:lstStyle/>
          <a:p>
            <a:pPr marL="68580" indent="0">
              <a:buNone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การวางแผนกลยุทธ์ธุรกิจ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พิจารณาจาก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การวิเคราะห์สภาพแวดล้อม ทางธุรกิจ </a:t>
            </a: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SWOT Analysis</a:t>
            </a: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สภาพแวดล้อมภายใน จุดแข็ง  / จุดอ่อน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สภาพแวดล้อมนอก โอกาส / อุปสรรค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	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19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2796742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92696"/>
            <a:ext cx="7024744" cy="1143000"/>
          </a:xfrm>
        </p:spPr>
        <p:txBody>
          <a:bodyPr/>
          <a:lstStyle/>
          <a:p>
            <a:r>
              <a:rPr lang="th-TH" i="1" dirty="0"/>
              <a:t> 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การจัดการเชิงกลยุทธ์ </a:t>
            </a:r>
            <a:endParaRPr lang="th-TH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060848"/>
            <a:ext cx="7128908" cy="4176464"/>
          </a:xfrm>
        </p:spPr>
        <p:txBody>
          <a:bodyPr>
            <a:normAutofit/>
          </a:bodyPr>
          <a:lstStyle/>
          <a:p>
            <a:pPr lvl="2" algn="thaiDist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เป็นเครื่องมือสำคัญสำหรับผู้บริหารหรือผู้ประกอบการ ที่จะนำไปสู่การเพิ่มโอกาสความสำเร็จ</a:t>
            </a:r>
          </a:p>
          <a:p>
            <a:pPr lvl="2" algn="thaiDist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เป็นการวิเคราะห์และประเมินสภาพการณ์ในระยะยาวขององค์กร </a:t>
            </a:r>
          </a:p>
          <a:p>
            <a:pPr lvl="2" algn="thaiDist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เป็นศาสตร์และศิลป์ในการดำเนินงาน </a:t>
            </a:r>
          </a:p>
          <a:p>
            <a:pPr lvl="2" algn="thaiDist">
              <a:buFont typeface="Wingdings" panose="05000000000000000000" pitchFamily="2" charset="2"/>
              <a:buChar char="q"/>
            </a:pPr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เป็นการประเมินและปรับเปลี่ยน กระบวนการให้เกิดความเหมาะสมกับสภาพแวดล้อม ภายใน / ภายนอกได้ตลอดเวลา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207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20</a:t>
            </a:fld>
            <a:endParaRPr lang="th-TH"/>
          </a:p>
        </p:txBody>
      </p:sp>
      <p:pic>
        <p:nvPicPr>
          <p:cNvPr id="1026" name="Picture 2" descr="SWOT คืออะไร? วิธีวิเคราะห์ SWOT Analysis ที่ถูกต้อง">
            <a:extLst>
              <a:ext uri="{FF2B5EF4-FFF2-40B4-BE49-F238E27FC236}">
                <a16:creationId xmlns:a16="http://schemas.microsoft.com/office/drawing/2014/main" id="{7FC0BC64-2127-4F61-88E2-5F738B929D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989" y="1484784"/>
            <a:ext cx="7874021" cy="4536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131691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625" y="1844824"/>
            <a:ext cx="7586941" cy="3960440"/>
          </a:xfrm>
        </p:spPr>
        <p:txBody>
          <a:bodyPr>
            <a:noAutofit/>
          </a:bodyPr>
          <a:lstStyle/>
          <a:p>
            <a:pPr lvl="2">
              <a:buFont typeface="Wingdings" panose="05000000000000000000" pitchFamily="2" charset="2"/>
              <a:buChar char="q"/>
            </a:pP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การกำหนดทิศทางในอนาคต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วิสัยทัศน์ (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Vision) 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พันธกิจ (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Mission)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ค่านิยมร่วม (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Shared Value) </a:t>
            </a:r>
          </a:p>
          <a:p>
            <a:pPr lvl="4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วัตถุประสงค์และเป้าหมายเชิงกลยุทธ์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en-US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207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625" y="1700808"/>
            <a:ext cx="7586941" cy="409329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การกําหนดกลยุทธ์</a:t>
            </a:r>
            <a:endParaRPr lang="th-TH" sz="36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กลยุทธ์สามารถแบ่งออกเป็น 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ระดับ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กลยุทธ์ระดับองค์กร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กลยุทธ์ระดับธุรกิจ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กลยุทธ์ระดับหน้าที่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22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128698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5625" y="1700808"/>
            <a:ext cx="7586941" cy="409329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3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การกําหนดกลยุทธ์</a:t>
            </a:r>
            <a:endParaRPr lang="th-TH" sz="36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กลยุทธ์สามารถแบ่งออกเป็น 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ระดับ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กลยุทธ์ระดับองค์กร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กลยุทธ์ระดับธุรกิจ </a:t>
            </a:r>
          </a:p>
          <a:p>
            <a:pPr lvl="3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กลยุทธ์ระดับหน้าที่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21677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1988840"/>
            <a:ext cx="7686966" cy="338437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h-TH" sz="36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การดําเนินการกลยุทธ์</a:t>
            </a:r>
            <a:r>
              <a:rPr lang="th-TH" sz="36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28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คือ การนํากลยุทธ์ไป ดําเนินการตามแผนที่วางไว้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โดยจัดทําแผนปฏิบัติการ (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Action Plan)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การดําเนินกลยุทธ์ต้องได้รับความร่วมมือทุกฝ่าย</a:t>
            </a:r>
          </a:p>
          <a:p>
            <a:pPr marL="68580" indent="0">
              <a:buNone/>
            </a:pP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840781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8517" y="1196753"/>
            <a:ext cx="7686966" cy="529612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th-TH" sz="36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การควบคุมและประเมิน</a:t>
            </a:r>
            <a:r>
              <a:rPr lang="th-TH" sz="3600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ควบคุมและประเมินกลยุทธ์กลยุทธ์ 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เครื่องมือที่นิยมใช้ 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Key Performance index KPI 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en-US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Balanced Score Card BSC.</a:t>
            </a:r>
          </a:p>
          <a:p>
            <a:pPr lvl="2">
              <a:buFont typeface="Wingdings" panose="05000000000000000000" pitchFamily="2" charset="2"/>
              <a:buChar char="v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ควบคุมและประเมิณผล  5 ด้าน </a:t>
            </a:r>
          </a:p>
          <a:p>
            <a:pPr lvl="5">
              <a:buFont typeface="Wingdings" panose="05000000000000000000" pitchFamily="2" charset="2"/>
              <a:buChar char="Ø"/>
            </a:pP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การเงิน ลูกค้า กระบวนการภายใน เจริญเติบโต และความรับผิดชอบต่อสังคม</a:t>
            </a:r>
            <a:endParaRPr lang="en-US" sz="3200" dirty="0"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endParaRPr lang="th-TH" sz="3200" dirty="0">
              <a:solidFill>
                <a:schemeClr val="tx1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25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207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5079" y="489045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การกําหนดกลยุทธ์ธุรกิจครอบครัว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5078" y="2060848"/>
            <a:ext cx="7999369" cy="4323144"/>
          </a:xfrm>
        </p:spPr>
        <p:txBody>
          <a:bodyPr>
            <a:normAutofit/>
          </a:bodyPr>
          <a:lstStyle/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 พิจารณามูลค่าที่จะเกิดขึ้นในระยะยาว รวมถึงการถ่ายทอด    </a:t>
            </a:r>
          </a:p>
          <a:p>
            <a:pPr marL="685800" lvl="2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ความมั่งคั่งไปสู่รุ่นต่อไป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  เชื่อมโยงระหว่างความต้องการ ผลตอบแทนในฐานะ</a:t>
            </a:r>
          </a:p>
          <a:p>
            <a:pPr marL="685800" lvl="2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เจ้าของและเป้าหมายทางธุรกิจ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 กำหนดเป็นวิสัยทัศน์ร่วมกันในอนาคต </a:t>
            </a:r>
          </a:p>
          <a:p>
            <a:pPr lvl="2">
              <a:buFont typeface="Wingdings" panose="05000000000000000000" pitchFamily="2" charset="2"/>
              <a:buChar char="q"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 กำหนดมิติ การบริหารจัดการธุรกิจและ เป้าหมายของ</a:t>
            </a:r>
          </a:p>
          <a:p>
            <a:pPr marL="685800" lvl="2" indent="0">
              <a:buNone/>
            </a:pPr>
            <a:r>
              <a:rPr lang="th-TH" sz="32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ครอบครัว</a:t>
            </a:r>
            <a:r>
              <a:rPr lang="th-TH" sz="3200" dirty="0">
                <a:solidFill>
                  <a:schemeClr val="tx1"/>
                </a:solidFill>
                <a:latin typeface="AngsanaUPC" panose="02020603050405020304" pitchFamily="18" charset="-34"/>
                <a:cs typeface="AngsanaUPC" panose="02020603050405020304" pitchFamily="18" charset="-34"/>
              </a:rPr>
              <a:t>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207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59628" y="2857500"/>
            <a:ext cx="7024744" cy="1143000"/>
          </a:xfrm>
        </p:spPr>
        <p:txBody>
          <a:bodyPr>
            <a:noAutofit/>
          </a:bodyPr>
          <a:lstStyle/>
          <a:p>
            <a:pPr algn="ctr"/>
            <a:r>
              <a:rPr lang="th-TH" sz="7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จบการบรรยาย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27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207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024744" cy="1143000"/>
          </a:xfrm>
        </p:spPr>
        <p:txBody>
          <a:bodyPr/>
          <a:lstStyle/>
          <a:p>
            <a:r>
              <a:rPr lang="th-TH" b="1" dirty="0">
                <a:solidFill>
                  <a:schemeClr val="tx1"/>
                </a:solidFill>
              </a:rPr>
              <a:t>เอกสารอ้างอิง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268760"/>
            <a:ext cx="8208912" cy="5256584"/>
          </a:xfrm>
        </p:spPr>
        <p:txBody>
          <a:bodyPr>
            <a:normAutofit fontScale="92500" lnSpcReduction="20000"/>
          </a:bodyPr>
          <a:lstStyle/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เอกชัย อภิศักดิ์กุล. การบริหารธุรกิจครอบครัวศาสตร์และศิลป์ของความยั่งยืน.2561.กรุงเทพมหานคร.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บริษัททริปเปิ้ล เอ็ดดูเคชั่น  จำกัด.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กลุ่มเซ็นทรัล [ออนไลน์].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 / / th.wikipedia.org.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จีรเดช อู่สวัสดิ์.     มปป.     เอกสารสรุปประเด็นการบรรยาย หัวข้อ การบริหารธุรกิจครอบครัว (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Family          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Business Management). 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กรุงเทพมหานคร : มหาวิทยาลัยหอการค้าไทยและสถาบันวิทยาการการค้า.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ฐิติเมธ โภคชัย.     2544.    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Owner-Managed Old Business  [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ออนไลน์].  เข้าถึงจาก 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http://www.goto</a:t>
            </a:r>
          </a:p>
          <a:p>
            <a:pPr marL="68580" indent="0">
              <a:buNone/>
            </a:pP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	 Manager.com/news/derails.</a:t>
            </a: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</a:t>
            </a:r>
            <a:r>
              <a:rPr lang="en-US" sz="1900" dirty="0" err="1">
                <a:latin typeface="AngsanaUPC" panose="02020603050405020304" pitchFamily="18" charset="-34"/>
                <a:cs typeface="AngsanaUPC" panose="02020603050405020304" pitchFamily="18" charset="-34"/>
              </a:rPr>
              <a:t>aspx?id</a:t>
            </a:r>
            <a:r>
              <a:rPr lang="en-US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=1590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ตลาดหลักทรัพย์แห่งประเทศไทย.  2550.  รายงานการกำกับดูแลกิจการที่ดีสิงหาคม 2550. กรุงเทพมหานคร </a:t>
            </a:r>
          </a:p>
          <a:p>
            <a:pPr marL="68580" indent="0">
              <a:buNone/>
            </a:pPr>
            <a:r>
              <a:rPr lang="th-TH" sz="1900" dirty="0">
                <a:latin typeface="AngsanaUPC" panose="02020603050405020304" pitchFamily="18" charset="-34"/>
                <a:cs typeface="AngsanaUPC" panose="02020603050405020304" pitchFamily="18" charset="-34"/>
              </a:rPr>
              <a:t>       	ฝ่ายกำกับตลาด ตลาดหลักทรัพย์แห่งประเทศไทย.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Apisakkul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</a:t>
            </a: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Akachai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. 2016. “Corporate Governance and Financial Performance of Family Business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Listed in The Security Exchange of Thailand.”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UTCC International Journal of Business and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	Economics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8, 2: 131 146.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Astrachan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J. H., and McMillan, K. S. 2003. “Conflict and Communication in the Family Business.”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	Marietta, GA: Family Enterprise Publishers.</a:t>
            </a:r>
          </a:p>
          <a:p>
            <a:pPr marL="68580"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1900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Ciuffo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, A., F. 2007.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Family Business Research Journal.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USA: Trafford Publishing. European Family</a:t>
            </a: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  	Businesses 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(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EFB</a:t>
            </a:r>
            <a:r>
              <a:rPr lang="th-TH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)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and KPMG. 2015. 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European Family Business </a:t>
            </a:r>
            <a:r>
              <a:rPr lang="en-US" sz="1900" b="1" dirty="0" err="1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Barometer:Determinee</a:t>
            </a: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to  </a:t>
            </a:r>
            <a:endParaRPr lang="en-US" sz="1900" dirty="0">
              <a:latin typeface="AngsanaUPC" panose="02020603050405020304" pitchFamily="18" charset="-34"/>
              <a:ea typeface="Calibri"/>
              <a:cs typeface="AngsanaUPC" panose="02020603050405020304" pitchFamily="18" charset="-34"/>
            </a:endParaRPr>
          </a:p>
          <a:p>
            <a:pPr marL="68580"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en-US" sz="1900" b="1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   	 Succeed. 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4</a:t>
            </a:r>
            <a:r>
              <a:rPr lang="en-US" sz="1900" baseline="300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th</a:t>
            </a:r>
            <a:r>
              <a:rPr lang="en-US" sz="1900" dirty="0">
                <a:latin typeface="AngsanaUPC" panose="02020603050405020304" pitchFamily="18" charset="-34"/>
                <a:ea typeface="Calibri"/>
                <a:cs typeface="AngsanaUPC" panose="02020603050405020304" pitchFamily="18" charset="-34"/>
              </a:rPr>
              <a:t> ed. KPMG International Cooperative.</a:t>
            </a:r>
          </a:p>
          <a:p>
            <a:pPr marL="68580" indent="0">
              <a:buNone/>
            </a:pPr>
            <a:endParaRPr lang="th-TH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530448" y="6461760"/>
            <a:ext cx="3502152" cy="365125"/>
          </a:xfrm>
        </p:spPr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Asst. </a:t>
            </a:r>
            <a:r>
              <a:rPr lang="en-US" dirty="0" err="1">
                <a:solidFill>
                  <a:schemeClr val="tx1"/>
                </a:solidFill>
              </a:rPr>
              <a:t>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28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8027821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UPC" panose="02020603050405020304" pitchFamily="18" charset="-34"/>
                <a:cs typeface="AngsanaUPC" panose="02020603050405020304" pitchFamily="18" charset="-34"/>
              </a:rPr>
              <a:t>แบบฝึกหัดท้ายบท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628800"/>
            <a:ext cx="7776864" cy="4680520"/>
          </a:xfrm>
        </p:spPr>
        <p:txBody>
          <a:bodyPr/>
          <a:lstStyle/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1. แนวทางการรับมือกับภาวะเสี่ยงและภาวะยากลำบากของธุรกิจครอบครัว มีแนวทางใดบ้าง </a:t>
            </a:r>
          </a:p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อธิบายอย่างละเอียด</a:t>
            </a:r>
          </a:p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2. การนำแนวคิดเศรษฐกิจพอเพียงของพระบาทสมเด็จพระเจ้าอยู่หัวเข้ามาใช้ในการดำเนิน</a:t>
            </a:r>
          </a:p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ชีวิตธุรกิจ ประกอบด้วยอะไรบ้างอธิบาย </a:t>
            </a:r>
          </a:p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3. คุณลักษณะของครอบครัวที่มีการพัฒนาทรัพยากรมนุษย์ควรเป็นเช่นไร</a:t>
            </a:r>
          </a:p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4. แนวทางการส่งเสริมให้สมาชิกครอบครัวสามารถพึ่งพาตัวเองในด้านใดได้บาง อธิบาย</a:t>
            </a:r>
          </a:p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5. แนวทางการเตรียมความพร้อมให้ทายาทเข้าสู่ธุรกิจครอบครัว ประกอบด้วยอะไรบ้าง   </a:t>
            </a:r>
          </a:p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อธิบาย</a:t>
            </a:r>
          </a:p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6. การพัฒนาศักยภาพของสมาชิกในครอบครัว ด้วยการสนับสนุนการพัฒนาในด้าน</a:t>
            </a:r>
            <a:r>
              <a:rPr lang="th-TH" dirty="0" err="1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ได</a:t>
            </a: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ได้บ้าง </a:t>
            </a:r>
          </a:p>
          <a:p>
            <a:pPr marL="68580" indent="0">
              <a:buNone/>
            </a:pPr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อธิบาย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29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20705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692696"/>
            <a:ext cx="7024744" cy="1143000"/>
          </a:xfrm>
        </p:spPr>
        <p:txBody>
          <a:bodyPr>
            <a:normAutofit/>
          </a:bodyPr>
          <a:lstStyle/>
          <a:p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การจัดการเชิงกลยุทธ์</a:t>
            </a:r>
            <a:endParaRPr lang="th-TH" sz="54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2323652"/>
            <a:ext cx="7211160" cy="3901784"/>
          </a:xfrm>
        </p:spPr>
        <p:txBody>
          <a:bodyPr/>
          <a:lstStyle/>
          <a:p>
            <a:pPr marL="68580" indent="0" algn="thaiDist">
              <a:buNone/>
            </a:pPr>
            <a:r>
              <a:rPr lang="th-TH" b="1" dirty="0"/>
              <a:t>	</a:t>
            </a: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การจัดการเชิงกลยุทธ์</a:t>
            </a:r>
            <a:r>
              <a:rPr lang="th-TH" sz="3200" dirty="0">
                <a:latin typeface="Angsana New" panose="02020603050405020304" pitchFamily="18" charset="-34"/>
                <a:cs typeface="Angsana New" panose="02020603050405020304" pitchFamily="18" charset="-34"/>
              </a:rPr>
              <a:t>  Strategic Management </a:t>
            </a: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หมายถึง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ารบริหารจัดการอย่างเป็นระบบจากวิสัยทัศน์ของผู้บริหารที่ผ่านกระบวนการคิดวิเคราะห์และประเมินสภาพแวดล้อมทั้งภายในและภายนอกองค์กร เพื่อวางแนวทางการดำเนินงานให้เหมาะสมสอดคล้องกับสถานการณ์ และก่อให้เกิดความได้เปรียบจากคู่แข่งขันทางธุรกิจ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3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207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54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การจัดการกลยุทธ์ธุรกิจครอบครัว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th-TH" dirty="0"/>
              <a:t>	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แบ่งออกเป็น </a:t>
            </a: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1. กลยุทธ์ครอบครัว (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Family Strategy) </a:t>
            </a: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2. กลยุทธ์ธุรกิจ (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Business Strategy)</a:t>
            </a: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4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207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B4351D-B3CB-439B-9CFB-D657CDCFE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Asst.Prof.Kawinphat  Lertpongmanee</a:t>
            </a:r>
            <a:endParaRPr lang="th-TH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AE745BD-C500-47B8-9578-91B7A7E26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5</a:t>
            </a:fld>
            <a:endParaRPr lang="th-TH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FE8C9251-7D22-40D6-A583-EDFF98AC8D87}"/>
              </a:ext>
            </a:extLst>
          </p:cNvPr>
          <p:cNvSpPr/>
          <p:nvPr/>
        </p:nvSpPr>
        <p:spPr>
          <a:xfrm>
            <a:off x="1979712" y="2600908"/>
            <a:ext cx="5760640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กลยุทธ์ครอบครัว</a:t>
            </a:r>
            <a:br>
              <a:rPr lang="th-TH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</a:br>
            <a:r>
              <a:rPr lang="th-TH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Family Strategy</a:t>
            </a:r>
            <a:endParaRPr lang="th-TH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9058157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7594" y="1916832"/>
            <a:ext cx="7308812" cy="2880320"/>
          </a:xfrm>
        </p:spPr>
        <p:txBody>
          <a:bodyPr>
            <a:normAutofit/>
          </a:bodyPr>
          <a:lstStyle/>
          <a:p>
            <a:pPr marL="68580" indent="0" algn="just">
              <a:buNone/>
            </a:pP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	</a:t>
            </a:r>
            <a:r>
              <a:rPr lang="th-TH" sz="3200" b="1" dirty="0">
                <a:latin typeface="Angsana New" panose="02020603050405020304" pitchFamily="18" charset="-34"/>
                <a:cs typeface="Angsana New" panose="02020603050405020304" pitchFamily="18" charset="-34"/>
              </a:rPr>
              <a:t> </a:t>
            </a:r>
            <a:r>
              <a:rPr lang="th-TH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กลยุทธ์ครอบครัว (</a:t>
            </a:r>
            <a:r>
              <a:rPr lang="en-US" sz="3200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Family Strategy)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มีลักษณะคล้ายกับกลยุทธ์ธุรกิจ คือ  มีการกําหนด วิสัยทัศน์ร่วม(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Shared Family Vision)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แบ่งปันค่านิยมร่วม(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Shared Family Value)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สร้างเป้าหมายครอบครัว (</a:t>
            </a:r>
            <a:r>
              <a:rPr lang="en-US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Family Goal) </a:t>
            </a:r>
            <a:r>
              <a:rPr lang="th-TH" sz="3200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มุ่งเน้นความสัมพันธ์ของสมาชิกในครอบครัวและการมีธรรมนูญครอบครัว</a:t>
            </a:r>
            <a:endParaRPr lang="en-US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marL="68580" indent="0" algn="just">
              <a:buNone/>
            </a:pPr>
            <a:endParaRPr lang="th-TH" sz="3200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6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58207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7</a:t>
            </a:fld>
            <a:endParaRPr lang="th-TH"/>
          </a:p>
        </p:txBody>
      </p:sp>
      <p:sp>
        <p:nvSpPr>
          <p:cNvPr id="6" name="Oval 5"/>
          <p:cNvSpPr/>
          <p:nvPr/>
        </p:nvSpPr>
        <p:spPr>
          <a:xfrm>
            <a:off x="467544" y="3303756"/>
            <a:ext cx="2664296" cy="194421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กลยุทธ์ทางสังคม</a:t>
            </a:r>
            <a:endParaRPr lang="en-US" b="1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Social Strategy</a:t>
            </a:r>
            <a:r>
              <a:rPr 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  <p:sp>
        <p:nvSpPr>
          <p:cNvPr id="7" name="Rectangle 6"/>
          <p:cNvSpPr/>
          <p:nvPr/>
        </p:nvSpPr>
        <p:spPr>
          <a:xfrm>
            <a:off x="4649096" y="3251753"/>
            <a:ext cx="3811336" cy="2304256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457200" indent="-457200">
              <a:buFontTx/>
              <a:buChar char="-"/>
            </a:pPr>
            <a:r>
              <a:rPr 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เน้นภาพลักษณ์ของครอบครัวในสังคม </a:t>
            </a:r>
          </a:p>
          <a:p>
            <a:pPr marL="457200" indent="-457200">
              <a:buFontTx/>
              <a:buChar char="-"/>
            </a:pPr>
            <a:r>
              <a:rPr lang="th-TH" b="1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มีการสร้างเครือข่ายทางธุรกิจทั้งในและต่างประเทศ</a:t>
            </a:r>
          </a:p>
        </p:txBody>
      </p:sp>
      <p:sp>
        <p:nvSpPr>
          <p:cNvPr id="11" name="Right Arrow 10"/>
          <p:cNvSpPr/>
          <p:nvPr/>
        </p:nvSpPr>
        <p:spPr>
          <a:xfrm>
            <a:off x="3494424" y="3825774"/>
            <a:ext cx="792088" cy="11562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1024082" y="1205643"/>
            <a:ext cx="4572000" cy="11757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68580" lvl="0">
              <a:spcBef>
                <a:spcPct val="20000"/>
              </a:spcBef>
              <a:buClr>
                <a:srgbClr val="94C600"/>
              </a:buClr>
              <a:buSzPct val="76000"/>
            </a:pPr>
            <a:r>
              <a:rPr lang="th-TH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กลยุทธ์ทางสังคม (</a:t>
            </a:r>
            <a:r>
              <a:rPr lang="en-US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Social Strategy</a:t>
            </a:r>
            <a:r>
              <a:rPr lang="th-TH" sz="32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  <a:p>
            <a:pPr marL="68580" lvl="0">
              <a:spcBef>
                <a:spcPct val="20000"/>
              </a:spcBef>
              <a:buClr>
                <a:srgbClr val="94C600"/>
              </a:buClr>
              <a:buSzPct val="76000"/>
            </a:pPr>
            <a:endParaRPr lang="th-TH" sz="3200" dirty="0">
              <a:solidFill>
                <a:prstClr val="black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58207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1" grpId="0" animBg="1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8</a:t>
            </a:fld>
            <a:endParaRPr lang="th-TH"/>
          </a:p>
        </p:txBody>
      </p:sp>
      <p:sp>
        <p:nvSpPr>
          <p:cNvPr id="6" name="Oval 5"/>
          <p:cNvSpPr/>
          <p:nvPr/>
        </p:nvSpPr>
        <p:spPr>
          <a:xfrm>
            <a:off x="611560" y="2420888"/>
            <a:ext cx="2376264" cy="3075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กลยุทธ์วัฒนธรรม</a:t>
            </a:r>
          </a:p>
          <a:p>
            <a:pPr algn="ctr"/>
            <a:r>
              <a:rPr lang="th-TH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Cultural Strategy)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095836" y="3548141"/>
            <a:ext cx="1008112" cy="8214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4499992" y="2420888"/>
            <a:ext cx="4032448" cy="331236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 อบรมสมาชิกครอบครัว ทุกรุ่น และสมาชิกใหม่ เกี่ยวกับธุรกิจของครอบครัว </a:t>
            </a: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 เรียนรู้ประวัติศาสตร์และค่านิยม ของครอบครัว</a:t>
            </a: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-  สมาชิกเกิดความรู้สึก ในความเป็นเจ้าของ</a:t>
            </a: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23528" y="1124744"/>
            <a:ext cx="655272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กลยุทธ์วัฒนธรรม    (</a:t>
            </a:r>
            <a:r>
              <a:rPr lang="en-US" sz="3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Cultural Strategy)</a:t>
            </a:r>
          </a:p>
        </p:txBody>
      </p:sp>
    </p:spTree>
    <p:extLst>
      <p:ext uri="{BB962C8B-B14F-4D97-AF65-F5344CB8AC3E}">
        <p14:creationId xmlns:p14="http://schemas.microsoft.com/office/powerpoint/2010/main" val="4062229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641848" y="6492875"/>
            <a:ext cx="3502152" cy="365125"/>
          </a:xfrm>
        </p:spPr>
        <p:txBody>
          <a:bodyPr/>
          <a:lstStyle/>
          <a:p>
            <a:r>
              <a:rPr lang="en-US" dirty="0" err="1">
                <a:solidFill>
                  <a:schemeClr val="tx1"/>
                </a:solidFill>
              </a:rPr>
              <a:t>Asst.Prof.Kawinphat</a:t>
            </a:r>
            <a:r>
              <a:rPr lang="en-US" dirty="0">
                <a:solidFill>
                  <a:schemeClr val="tx1"/>
                </a:solidFill>
              </a:rPr>
              <a:t>  </a:t>
            </a:r>
            <a:r>
              <a:rPr lang="en-US" dirty="0" err="1">
                <a:solidFill>
                  <a:schemeClr val="tx1"/>
                </a:solidFill>
              </a:rPr>
              <a:t>Lertpongmanee</a:t>
            </a:r>
            <a:endParaRPr lang="th-TH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DB9604-6C21-48B9-9102-90424CAF6F5B}" type="slidenum">
              <a:rPr lang="th-TH" smtClean="0"/>
              <a:t>9</a:t>
            </a:fld>
            <a:endParaRPr lang="th-TH"/>
          </a:p>
        </p:txBody>
      </p:sp>
      <p:sp>
        <p:nvSpPr>
          <p:cNvPr id="6" name="Oval 5"/>
          <p:cNvSpPr/>
          <p:nvPr/>
        </p:nvSpPr>
        <p:spPr>
          <a:xfrm>
            <a:off x="541853" y="2132443"/>
            <a:ext cx="2376264" cy="307599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กลยุทธ์การศึกษา</a:t>
            </a:r>
            <a:endParaRPr lang="en-US" sz="32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pPr algn="ctr"/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(</a:t>
            </a:r>
            <a:r>
              <a:rPr lang="en-US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Educational Strategy</a:t>
            </a:r>
            <a:r>
              <a:rPr lang="th-TH" sz="32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)</a:t>
            </a:r>
          </a:p>
        </p:txBody>
      </p:sp>
      <p:sp>
        <p:nvSpPr>
          <p:cNvPr id="7" name="Right Arrow 6"/>
          <p:cNvSpPr/>
          <p:nvPr/>
        </p:nvSpPr>
        <p:spPr>
          <a:xfrm>
            <a:off x="3082076" y="3098292"/>
            <a:ext cx="1008112" cy="114429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Rectangle 7"/>
          <p:cNvSpPr/>
          <p:nvPr/>
        </p:nvSpPr>
        <p:spPr>
          <a:xfrm>
            <a:off x="4355976" y="2156859"/>
            <a:ext cx="4169472" cy="331236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- สนับสนุนให้สมาชิกครอบครัวศึกษาศาสตร์ที่เกี่ยวข้องกับธุรกิจครอบครัว </a:t>
            </a:r>
            <a:endParaRPr lang="en-US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- ส่งเสริมลูกหลานเรียนต่อต่างประเทศเพื่อเกิดความสามารถด้านภาษา</a:t>
            </a:r>
            <a:endParaRPr lang="en-US" dirty="0">
              <a:solidFill>
                <a:schemeClr val="tx1"/>
              </a:solidFill>
              <a:latin typeface="Angsana New" panose="02020603050405020304" pitchFamily="18" charset="-34"/>
              <a:cs typeface="Angsana New" panose="02020603050405020304" pitchFamily="18" charset="-34"/>
            </a:endParaRPr>
          </a:p>
          <a:p>
            <a:r>
              <a:rPr lang="th-TH" dirty="0">
                <a:solidFill>
                  <a:schemeClr val="tx1"/>
                </a:solidFill>
                <a:latin typeface="Angsana New" panose="02020603050405020304" pitchFamily="18" charset="-34"/>
                <a:cs typeface="Angsana New" panose="02020603050405020304" pitchFamily="18" charset="-34"/>
              </a:rPr>
              <a:t>      - สนับสนุนให้สมาชิกไปทํางานนอกองค์กร เพื่อเรียนรู้สิ่งใหม่ๆ</a:t>
            </a:r>
          </a:p>
        </p:txBody>
      </p:sp>
      <p:sp>
        <p:nvSpPr>
          <p:cNvPr id="2" name="สี่เหลี่ยมผืนผ้า 1"/>
          <p:cNvSpPr/>
          <p:nvPr/>
        </p:nvSpPr>
        <p:spPr>
          <a:xfrm>
            <a:off x="326597" y="1028489"/>
            <a:ext cx="5469537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กลยุทธ์การศึกษา  (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Educational Strategy</a:t>
            </a:r>
            <a:r>
              <a:rPr lang="th-TH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gsana New" panose="02020603050405020304" pitchFamily="18" charset="-34"/>
                <a:cs typeface="Angsana New" panose="02020603050405020304" pitchFamily="18" charset="-34"/>
              </a:rPr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val="582070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508</TotalTime>
  <Words>1645</Words>
  <Application>Microsoft Office PowerPoint</Application>
  <PresentationFormat>On-screen Show (4:3)</PresentationFormat>
  <Paragraphs>221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Angsana New</vt:lpstr>
      <vt:lpstr>AngsanaUPC</vt:lpstr>
      <vt:lpstr>Calibri</vt:lpstr>
      <vt:lpstr>Century Gothic</vt:lpstr>
      <vt:lpstr>Cordia New</vt:lpstr>
      <vt:lpstr>DilleniaUPC</vt:lpstr>
      <vt:lpstr>Wingdings</vt:lpstr>
      <vt:lpstr>Wingdings 2</vt:lpstr>
      <vt:lpstr>Austin</vt:lpstr>
      <vt:lpstr> บทที่ ๘  </vt:lpstr>
      <vt:lpstr> การจัดการเชิงกลยุทธ์ </vt:lpstr>
      <vt:lpstr>การจัดการเชิงกลยุทธ์</vt:lpstr>
      <vt:lpstr> การจัดการกลยุทธ์ธุรกิจครอบครัว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การกําหนดกลยุทธ์ธุรกิจครอบครัว </vt:lpstr>
      <vt:lpstr>จบการบรรยาย</vt:lpstr>
      <vt:lpstr>เอกสารอ้างอิง</vt:lpstr>
      <vt:lpstr>แบบฝึกหัดท้ายบท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๑</dc:title>
  <dc:creator>FMSXX</dc:creator>
  <cp:lastModifiedBy>PC05</cp:lastModifiedBy>
  <cp:revision>42</cp:revision>
  <dcterms:created xsi:type="dcterms:W3CDTF">2018-12-26T08:12:22Z</dcterms:created>
  <dcterms:modified xsi:type="dcterms:W3CDTF">2023-09-27T01:29:51Z</dcterms:modified>
</cp:coreProperties>
</file>